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3">
  <p:sldMasterIdLst>
    <p:sldMasterId id="2147483660" r:id="rId1"/>
    <p:sldMasterId id="2147483672" r:id="rId2"/>
    <p:sldMasterId id="2147483684" r:id="rId3"/>
  </p:sldMasterIdLst>
  <p:notesMasterIdLst>
    <p:notesMasterId r:id="rId46"/>
  </p:notesMasterIdLst>
  <p:sldIdLst>
    <p:sldId id="256" r:id="rId4"/>
    <p:sldId id="488" r:id="rId5"/>
    <p:sldId id="513" r:id="rId6"/>
    <p:sldId id="516" r:id="rId7"/>
    <p:sldId id="514" r:id="rId8"/>
    <p:sldId id="515" r:id="rId9"/>
    <p:sldId id="519" r:id="rId10"/>
    <p:sldId id="517" r:id="rId11"/>
    <p:sldId id="518" r:id="rId12"/>
    <p:sldId id="521" r:id="rId13"/>
    <p:sldId id="520" r:id="rId14"/>
    <p:sldId id="522" r:id="rId15"/>
    <p:sldId id="523" r:id="rId16"/>
    <p:sldId id="524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532" r:id="rId25"/>
    <p:sldId id="533" r:id="rId26"/>
    <p:sldId id="535" r:id="rId27"/>
    <p:sldId id="534" r:id="rId28"/>
    <p:sldId id="536" r:id="rId29"/>
    <p:sldId id="544" r:id="rId30"/>
    <p:sldId id="538" r:id="rId31"/>
    <p:sldId id="539" r:id="rId32"/>
    <p:sldId id="540" r:id="rId33"/>
    <p:sldId id="543" r:id="rId34"/>
    <p:sldId id="557" r:id="rId35"/>
    <p:sldId id="561" r:id="rId36"/>
    <p:sldId id="559" r:id="rId37"/>
    <p:sldId id="558" r:id="rId38"/>
    <p:sldId id="560" r:id="rId39"/>
    <p:sldId id="471" r:id="rId40"/>
    <p:sldId id="555" r:id="rId41"/>
    <p:sldId id="556" r:id="rId42"/>
    <p:sldId id="449" r:id="rId43"/>
    <p:sldId id="329" r:id="rId44"/>
    <p:sldId id="554" r:id="rId45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Franklin Gothic Book" panose="020B0503020102020204" pitchFamily="34" charset="0"/>
      <p:regular r:id="rId56"/>
      <p:italic r:id="rId57"/>
    </p:embeddedFont>
    <p:embeddedFont>
      <p:font typeface="Franklin Gothic Medium" panose="020B0603020102020204" pitchFamily="34" charset="0"/>
      <p:regular r:id="rId58"/>
      <p:italic r:id="rId59"/>
    </p:embeddedFont>
    <p:embeddedFont>
      <p:font typeface="Perpetua" panose="02020502060401020303" pitchFamily="18" charset="0"/>
      <p:regular r:id="rId60"/>
      <p:bold r:id="rId61"/>
      <p:italic r:id="rId62"/>
      <p:boldItalic r:id="rId63"/>
    </p:embeddedFont>
    <p:embeddedFont>
      <p:font typeface="Wingdings 2" panose="05020102010507070707" pitchFamily="18" charset="2"/>
      <p:regular r:id="rId64"/>
    </p:embeddedFont>
    <p:embeddedFont>
      <p:font typeface="微软雅黑" panose="020B0503020204020204" pitchFamily="34" charset="-122"/>
      <p:regular r:id="rId65"/>
      <p:bold r:id="rId66"/>
    </p:embeddedFont>
    <p:embeddedFont>
      <p:font typeface="幼圆" panose="02010509060101010101" pitchFamily="49" charset="-122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3089" autoAdjust="0"/>
  </p:normalViewPr>
  <p:slideViewPr>
    <p:cSldViewPr>
      <p:cViewPr varScale="1">
        <p:scale>
          <a:sx n="67" d="100"/>
          <a:sy n="67" d="100"/>
        </p:scale>
        <p:origin x="1209" y="8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3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754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01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07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779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262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79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10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6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753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0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884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02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0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88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97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6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2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893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35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t>2019/12/10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12/10/2019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&#8220;&#24184;&#36816;&#8221;&#23398;&#29983;&#25277;&#36873;&#22120;.exe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sysumatlab@163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2643852"/>
            <a:ext cx="511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第十四课：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数字图像处理初步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数字图像的裁剪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4432230-B5AF-4A03-85CC-EA1CDDCCAC22}"/>
              </a:ext>
            </a:extLst>
          </p:cNvPr>
          <p:cNvSpPr/>
          <p:nvPr/>
        </p:nvSpPr>
        <p:spPr>
          <a:xfrm>
            <a:off x="95196" y="836712"/>
            <a:ext cx="89536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RGB4=RGB3(401:600,401:600,:);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将前页放大图像的第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401~600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行，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401~600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列裁剪下来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(RGB4)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E3C346-43DC-46AA-8C29-8ABC60B6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177915"/>
            <a:ext cx="2155275" cy="16356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9AEC44A-79E2-4F4A-9274-A6494D75E397}"/>
              </a:ext>
            </a:extLst>
          </p:cNvPr>
          <p:cNvSpPr/>
          <p:nvPr/>
        </p:nvSpPr>
        <p:spPr>
          <a:xfrm>
            <a:off x="95196" y="3278226"/>
            <a:ext cx="89536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RGB5=RGB3(600:-1:401,600:-1:401,:);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与上述结果相比，进行了水平和垂直翻转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(RGB5)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A4DFF-B507-4B01-8286-DFB1B534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4437112"/>
            <a:ext cx="2155275" cy="1635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42D240B-DBCE-4320-8794-0E82E7AAA552}"/>
              </a:ext>
            </a:extLst>
          </p:cNvPr>
          <p:cNvSpPr/>
          <p:nvPr/>
        </p:nvSpPr>
        <p:spPr>
          <a:xfrm>
            <a:off x="95195" y="5643131"/>
            <a:ext cx="895360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RGB6=RGB3(1:2:end,1:2:end,:);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本质上是一种“粗暴”的图像缩小算法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数字图像映射到曲面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66FC1E-51DC-4860-A612-172C87E8BFCC}"/>
              </a:ext>
            </a:extLst>
          </p:cNvPr>
          <p:cNvSpPr/>
          <p:nvPr/>
        </p:nvSpPr>
        <p:spPr>
          <a:xfrm>
            <a:off x="251520" y="1001934"/>
            <a:ext cx="8339199" cy="47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例：将前述彩椒图像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映射到球面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5FAD22-3889-4531-A4FE-BFB0D8FBB313}"/>
              </a:ext>
            </a:extLst>
          </p:cNvPr>
          <p:cNvSpPr/>
          <p:nvPr/>
        </p:nvSpPr>
        <p:spPr>
          <a:xfrm>
            <a:off x="251520" y="1533493"/>
            <a:ext cx="895360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x,y,z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 = sphere(100);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生成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101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层高度的单位球面坐标，每层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101X101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个点坐标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warp(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x,y,z,RGB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将彩椒图像映射到球面显示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view(45,-45)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改变观察角度，也改变了图像相对位置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220B5D-64CA-4386-A343-FD1C7942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3" y="3391589"/>
            <a:ext cx="4059772" cy="3062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9AF4F0-0E26-4269-AC00-98F639D8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49" y="3393085"/>
            <a:ext cx="4059772" cy="30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数字图像的亮度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157788" y="1052736"/>
            <a:ext cx="8860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int8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型的灰度图像的二维矩阵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设置常整数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-255&lt;=c&lt;=255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，则</a:t>
            </a:r>
            <a:r>
              <a:rPr lang="en-US" altLang="zh-CN" sz="2400" b="1" dirty="0" err="1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A+c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就表示亮度的调整。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若</a:t>
            </a:r>
            <a:r>
              <a:rPr lang="en-US" altLang="zh-CN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A+c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超过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255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则自动设置为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255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，反之若</a:t>
            </a:r>
            <a:r>
              <a:rPr lang="en-US" altLang="zh-CN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A+c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小于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则自动设置为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F0A479-C253-4642-98A2-A961FF0C8B4A}"/>
              </a:ext>
            </a:extLst>
          </p:cNvPr>
          <p:cNvSpPr txBox="1"/>
          <p:nvPr/>
        </p:nvSpPr>
        <p:spPr>
          <a:xfrm>
            <a:off x="364484" y="5652403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Cameraman</a:t>
            </a:r>
            <a:r>
              <a:rPr lang="zh-CN" altLang="en-US" sz="2000" b="1" dirty="0">
                <a:latin typeface="+mj-ea"/>
                <a:ea typeface="+mj-ea"/>
              </a:rPr>
              <a:t>原始图像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3A576D-E040-42FA-BAC6-B4CA54614DD5}"/>
              </a:ext>
            </a:extLst>
          </p:cNvPr>
          <p:cNvSpPr txBox="1"/>
          <p:nvPr/>
        </p:nvSpPr>
        <p:spPr>
          <a:xfrm>
            <a:off x="3833657" y="5652403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亮度增加</a:t>
            </a:r>
            <a:r>
              <a:rPr lang="en-US" altLang="zh-CN" sz="2000" b="1" dirty="0">
                <a:latin typeface="+mj-ea"/>
                <a:ea typeface="+mj-ea"/>
              </a:rPr>
              <a:t>50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7417BD-000F-49BB-8612-E17181B20DB1}"/>
              </a:ext>
            </a:extLst>
          </p:cNvPr>
          <p:cNvSpPr txBox="1"/>
          <p:nvPr/>
        </p:nvSpPr>
        <p:spPr>
          <a:xfrm>
            <a:off x="6853602" y="5621650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亮度减少</a:t>
            </a:r>
            <a:r>
              <a:rPr lang="en-US" altLang="zh-CN" sz="2000" b="1" dirty="0">
                <a:latin typeface="+mj-ea"/>
                <a:ea typeface="+mj-ea"/>
              </a:rPr>
              <a:t>50</a:t>
            </a: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EB5799-478D-4F95-8B6D-8562BB90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8" y="2492896"/>
            <a:ext cx="2934215" cy="29342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5504CB-7834-4DCA-9140-6E9496A9B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92" y="2492895"/>
            <a:ext cx="2934216" cy="29342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21B1EB-028C-41FD-84CF-A3F5B7259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26" y="2492895"/>
            <a:ext cx="2934216" cy="29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数字图像的对比度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157788" y="942116"/>
            <a:ext cx="8860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型的灰度图像的矩阵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设置正常数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c&gt;0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与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0~255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之间的整数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k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，则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c*(A-k)+k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则表示以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k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为灰度中心，将对比放大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/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缩小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倍。通常，因对比度常定义为最大最小灰度比值，故假设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k=0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注意：结果仍会自动转化为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型的数据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F0A479-C253-4642-98A2-A961FF0C8B4A}"/>
              </a:ext>
            </a:extLst>
          </p:cNvPr>
          <p:cNvSpPr txBox="1"/>
          <p:nvPr/>
        </p:nvSpPr>
        <p:spPr>
          <a:xfrm>
            <a:off x="364484" y="5868428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Cameraman</a:t>
            </a:r>
            <a:r>
              <a:rPr lang="zh-CN" altLang="en-US" sz="2000" b="1" dirty="0">
                <a:latin typeface="+mj-ea"/>
                <a:ea typeface="+mj-ea"/>
              </a:rPr>
              <a:t>原始图像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3A576D-E040-42FA-BAC6-B4CA54614DD5}"/>
              </a:ext>
            </a:extLst>
          </p:cNvPr>
          <p:cNvSpPr txBox="1"/>
          <p:nvPr/>
        </p:nvSpPr>
        <p:spPr>
          <a:xfrm>
            <a:off x="3553060" y="5868428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对比度扩大</a:t>
            </a:r>
            <a:r>
              <a:rPr lang="en-US" altLang="zh-CN" sz="2000" b="1" dirty="0">
                <a:latin typeface="+mj-ea"/>
                <a:ea typeface="+mj-ea"/>
              </a:rPr>
              <a:t>1.4</a:t>
            </a:r>
            <a:r>
              <a:rPr lang="zh-CN" altLang="en-US" sz="2000" b="1" dirty="0">
                <a:latin typeface="+mj-ea"/>
                <a:ea typeface="+mj-ea"/>
              </a:rPr>
              <a:t>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7417BD-000F-49BB-8612-E17181B20DB1}"/>
              </a:ext>
            </a:extLst>
          </p:cNvPr>
          <p:cNvSpPr txBox="1"/>
          <p:nvPr/>
        </p:nvSpPr>
        <p:spPr>
          <a:xfrm>
            <a:off x="6447991" y="5868421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对比度缩小至</a:t>
            </a:r>
            <a:r>
              <a:rPr lang="en-US" altLang="zh-CN" sz="2000" b="1" dirty="0">
                <a:latin typeface="+mj-ea"/>
                <a:ea typeface="+mj-ea"/>
              </a:rPr>
              <a:t>0.7</a:t>
            </a:r>
            <a:r>
              <a:rPr lang="zh-CN" altLang="en-US" sz="2000" b="1" dirty="0">
                <a:latin typeface="+mj-ea"/>
                <a:ea typeface="+mj-ea"/>
              </a:rPr>
              <a:t>倍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2EB5799-478D-4F95-8B6D-8562BB90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8" y="2722994"/>
            <a:ext cx="2934215" cy="29342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A1781C-0326-4687-B9E7-BD3657B25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02" y="2722993"/>
            <a:ext cx="2934214" cy="29342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A417B3-B7BC-4D1D-AEC9-7A8525A92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78" y="2722992"/>
            <a:ext cx="2934213" cy="29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图像的直方图显示与均衡化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A126A2-7E66-4AE8-A29E-579A1F7611EB}"/>
              </a:ext>
            </a:extLst>
          </p:cNvPr>
          <p:cNvSpPr/>
          <p:nvPr/>
        </p:nvSpPr>
        <p:spPr>
          <a:xfrm>
            <a:off x="323527" y="908720"/>
            <a:ext cx="882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mhist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可绘制图像的灰度直方图，统计各灰度出现频率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C6500E-376D-4E6A-BC4B-6314E56149EC}"/>
              </a:ext>
            </a:extLst>
          </p:cNvPr>
          <p:cNvSpPr/>
          <p:nvPr/>
        </p:nvSpPr>
        <p:spPr>
          <a:xfrm>
            <a:off x="309616" y="1370385"/>
            <a:ext cx="882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 = 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histeq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可将矩阵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进行灰度均衡化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一般增大对比度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1794C1-813D-423A-9A9C-E819628F4ED4}"/>
              </a:ext>
            </a:extLst>
          </p:cNvPr>
          <p:cNvSpPr/>
          <p:nvPr/>
        </p:nvSpPr>
        <p:spPr>
          <a:xfrm>
            <a:off x="395536" y="1867606"/>
            <a:ext cx="81369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I=imread(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peppers.png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);   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读取图像并在左上角显示其灰度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I=rgb2gray(I);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figure;subplot(2,2,1);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imshow(I);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title('原始图像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subplot(2,2,2);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绘制直方图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imhist(I);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title('原始图像直方图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I1=histeq(I);     	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		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图像均衡化后的效果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subplot(2,2,3);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imshow(I1);title('图像均衡化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subplot(2,2,4);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imhist(I1);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title('直方图均衡化');</a:t>
            </a:r>
          </a:p>
        </p:txBody>
      </p:sp>
    </p:spTree>
    <p:extLst>
      <p:ext uri="{BB962C8B-B14F-4D97-AF65-F5344CB8AC3E}">
        <p14:creationId xmlns:p14="http://schemas.microsoft.com/office/powerpoint/2010/main" val="233629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图像的直方图显示与均衡化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5024B6-ECD7-45E4-96B3-DD9ACD2E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36712"/>
            <a:ext cx="8213546" cy="61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图像的背景提取与计算（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4CEE40-1347-492C-AB37-6BA4A537B21D}"/>
              </a:ext>
            </a:extLst>
          </p:cNvPr>
          <p:cNvSpPr/>
          <p:nvPr/>
        </p:nvSpPr>
        <p:spPr>
          <a:xfrm>
            <a:off x="157788" y="942116"/>
            <a:ext cx="8860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图像的背景提取可以基于图像的开运算算法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属于形态学图像基础，这里对原理不作要求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，对应的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MATLAB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函数为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imopen</a:t>
            </a:r>
            <a:endParaRPr lang="en-US" altLang="zh-CN" sz="2400" b="1" dirty="0">
              <a:solidFill>
                <a:schemeClr val="accent2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BD316D-ABFC-44FA-AEB9-CB6940F8524C}"/>
              </a:ext>
            </a:extLst>
          </p:cNvPr>
          <p:cNvSpPr/>
          <p:nvPr/>
        </p:nvSpPr>
        <p:spPr>
          <a:xfrm>
            <a:off x="157788" y="1700808"/>
            <a:ext cx="8860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开运算的核心是对图像的腐蚀再膨胀的运算，主要效果除了对细节平滑化外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可以去掉前景亮色的边缘毛刺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等。</a:t>
            </a:r>
            <a:endParaRPr lang="en-US" altLang="zh-CN" sz="2400" b="1" dirty="0"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391D12-5823-4CDB-872E-442277224AD9}"/>
              </a:ext>
            </a:extLst>
          </p:cNvPr>
          <p:cNvSpPr/>
          <p:nvPr/>
        </p:nvSpPr>
        <p:spPr>
          <a:xfrm>
            <a:off x="251520" y="2573524"/>
            <a:ext cx="87664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clear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all;coins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('coins.png');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打开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內建的硬币图像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background=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imopen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coins,strel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('disk',15));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利用半径为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15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的圆盘做开运算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subplot(2,2,1),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(coins);title 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原始图像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subplot(2,2,2);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(background);title 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背景图像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可以发现，背景图像提取了每一个硬币的所在区域并进行了一定的光滑化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coins1=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imsubtract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coins,background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);%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提供的更专业的相减函数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subplot(2,2,3),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(coins1);  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 ('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imsubtract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函数相减结果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K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imabsdiff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coins,background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前景值不论正负都可以保留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subplot(2,2,4);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(K,[])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的范围比例放缩输出（扩大对比度）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 ('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imabsdiff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函数相减结果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3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图像的背景提取与计算（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2AE8B-53EF-4FBE-9E44-696AACB4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" y="836712"/>
            <a:ext cx="8172400" cy="61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图像的前景抠图与背景更换（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391D12-5823-4CDB-872E-442277224AD9}"/>
              </a:ext>
            </a:extLst>
          </p:cNvPr>
          <p:cNvSpPr/>
          <p:nvPr/>
        </p:nvSpPr>
        <p:spPr>
          <a:xfrm>
            <a:off x="251520" y="1052736"/>
            <a:ext cx="87664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= background&gt;=80;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硬币区域背景值均大于等于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80</a:t>
            </a:r>
          </a:p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figure;subplot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(2,2,1);</a:t>
            </a:r>
          </a:p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获取的前景位置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coins_f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immultiply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coins,ind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);	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两个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uint8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logical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矩阵做图像式乘法时，*或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.*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均会出现错误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非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double)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subplot(2,2,2);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coins_f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抠取的前景图像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background_new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('nbg.png');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这个文件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没有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可自己尝试生成一个同型的灰度背景图像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subplot(2,2,3);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background_new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新背景图像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coins_new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coins_f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+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immultiply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(background_new,~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ind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逻辑型矩阵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ind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做非运算后，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变成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0,0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变成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。因此背景部分代替无硬币区域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有硬币区域使用最初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coins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的图像灰度，进行整合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subplot(2,2,4);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coins_new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新合成图像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69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图像的前景抠图与背景更换（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A48219-AF8D-43A6-9AFC-863F2F3D5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73124"/>
            <a:ext cx="7704856" cy="57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82003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灰度数字图像与矩阵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/>
              <p:nvPr/>
            </p:nvSpPr>
            <p:spPr>
              <a:xfrm>
                <a:off x="323527" y="2211304"/>
                <a:ext cx="83391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图像灰度值通常在数据文件中以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uint8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，即八位无符号整型（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~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𝟐𝟓𝟓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）的整数来表示灰度。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为黑色，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255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为白色。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2211304"/>
                <a:ext cx="8339199" cy="830997"/>
              </a:xfrm>
              <a:prstGeom prst="rect">
                <a:avLst/>
              </a:prstGeom>
              <a:blipFill>
                <a:blip r:embed="rId3"/>
                <a:stretch>
                  <a:fillRect l="-658" t="-1029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/>
              <p:nvPr/>
            </p:nvSpPr>
            <p:spPr>
              <a:xfrm>
                <a:off x="323527" y="933534"/>
                <a:ext cx="833919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一张灰度图像根据其竖直位置（行）与水平位置（列）可以对应于一个二维矩阵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𝒚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𝑴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𝑵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，其中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𝑴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𝑵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为图像的尺寸。而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表示的为图像的灰度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933534"/>
                <a:ext cx="8339199" cy="1200329"/>
              </a:xfrm>
              <a:prstGeom prst="rect">
                <a:avLst/>
              </a:prstGeom>
              <a:blipFill>
                <a:blip r:embed="rId4"/>
                <a:stretch>
                  <a:fillRect l="-658" t="-4061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A37D413-4287-473F-B921-E620F9EF4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26" y="3358240"/>
            <a:ext cx="2438400" cy="243840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D702824-0655-40DD-9095-9A55C355B983}"/>
              </a:ext>
            </a:extLst>
          </p:cNvPr>
          <p:cNvCxnSpPr/>
          <p:nvPr/>
        </p:nvCxnSpPr>
        <p:spPr>
          <a:xfrm flipH="1">
            <a:off x="616496" y="4577440"/>
            <a:ext cx="265743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F0AF1F-2B2B-42AA-8261-058F580F4C7C}"/>
                  </a:ext>
                </a:extLst>
              </p:cNvPr>
              <p:cNvSpPr txBox="1"/>
              <p:nvPr/>
            </p:nvSpPr>
            <p:spPr>
              <a:xfrm>
                <a:off x="184448" y="436635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4F0AF1F-2B2B-42AA-8261-058F580F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8" y="4366352"/>
                <a:ext cx="4320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3CD6D65-FE90-4288-BBCD-7246E49B59FC}"/>
              </a:ext>
            </a:extLst>
          </p:cNvPr>
          <p:cNvCxnSpPr>
            <a:cxnSpLocks/>
          </p:cNvCxnSpPr>
          <p:nvPr/>
        </p:nvCxnSpPr>
        <p:spPr>
          <a:xfrm>
            <a:off x="3273926" y="4577440"/>
            <a:ext cx="0" cy="14450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1EB8F20-C8EB-40F9-9EBD-C03F73DF9DD4}"/>
                  </a:ext>
                </a:extLst>
              </p:cNvPr>
              <p:cNvSpPr txBox="1"/>
              <p:nvPr/>
            </p:nvSpPr>
            <p:spPr>
              <a:xfrm>
                <a:off x="3057902" y="6099977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1EB8F20-C8EB-40F9-9EBD-C03F73DF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02" y="6099977"/>
                <a:ext cx="432048" cy="461665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59CD44E-DF88-4218-B436-5832C766FD9D}"/>
                  </a:ext>
                </a:extLst>
              </p:cNvPr>
              <p:cNvSpPr txBox="1"/>
              <p:nvPr/>
            </p:nvSpPr>
            <p:spPr>
              <a:xfrm>
                <a:off x="1192560" y="311000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59CD44E-DF88-4218-B436-5832C766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560" y="3110005"/>
                <a:ext cx="432048" cy="461665"/>
              </a:xfrm>
              <a:prstGeom prst="rect">
                <a:avLst/>
              </a:prstGeom>
              <a:blipFill>
                <a:blip r:embed="rId8"/>
                <a:stretch>
                  <a:fillRect l="-12676" r="-122535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63C4B60-1F42-432C-8D59-74C225567341}"/>
                  </a:ext>
                </a:extLst>
              </p:cNvPr>
              <p:cNvSpPr txBox="1"/>
              <p:nvPr/>
            </p:nvSpPr>
            <p:spPr>
              <a:xfrm>
                <a:off x="4471645" y="5780669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𝟐𝟓𝟔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63C4B60-1F42-432C-8D59-74C22556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45" y="5780669"/>
                <a:ext cx="432048" cy="461665"/>
              </a:xfrm>
              <a:prstGeom prst="rect">
                <a:avLst/>
              </a:prstGeom>
              <a:blipFill>
                <a:blip r:embed="rId9"/>
                <a:stretch>
                  <a:fillRect l="-12857" r="-297143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7">
            <a:extLst>
              <a:ext uri="{FF2B5EF4-FFF2-40B4-BE49-F238E27FC236}">
                <a16:creationId xmlns:a16="http://schemas.microsoft.com/office/drawing/2014/main" id="{9597314F-E40A-496F-AB75-180455E25382}"/>
              </a:ext>
            </a:extLst>
          </p:cNvPr>
          <p:cNvSpPr/>
          <p:nvPr/>
        </p:nvSpPr>
        <p:spPr>
          <a:xfrm>
            <a:off x="4903693" y="3363519"/>
            <a:ext cx="3910270" cy="10028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1" grpId="0"/>
      <p:bldP spid="22" grpId="0"/>
      <p:bldP spid="23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二维离散傅里叶变换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27DB73-F9D3-4B4F-88EE-807F6E5EA5BF}"/>
                  </a:ext>
                </a:extLst>
              </p:cNvPr>
              <p:cNvSpPr/>
              <p:nvPr/>
            </p:nvSpPr>
            <p:spPr>
              <a:xfrm>
                <a:off x="311802" y="698967"/>
                <a:ext cx="8712968" cy="3483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二维离散傅里叶变换可以理解为一维离散傅里叶变换的张量积，或理解按照两个方向分别作一次一维傅里叶变换。定义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:</a:t>
                </a: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𝒖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𝒗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𝒚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𝒖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𝒗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𝒏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</a:rPr>
                  <a:t>,j</a:t>
                </a:r>
                <a:r>
                  <a:rPr lang="zh-CN" altLang="en-US" sz="2400" b="1" dirty="0">
                    <a:latin typeface="+mj-ea"/>
                    <a:ea typeface="+mj-ea"/>
                  </a:rPr>
                  <a:t>为虚数单位。特别的当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𝒖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𝒗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)=(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𝑭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称为离</a:t>
                </a:r>
                <a:r>
                  <a:rPr lang="zh-CN" altLang="en-US" sz="2400" b="1" dirty="0">
                    <a:latin typeface="+mj-ea"/>
                    <a:ea typeface="+mj-ea"/>
                  </a:rPr>
                  <a:t>散傅里叶变换的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低频系数</a:t>
                </a:r>
                <a:r>
                  <a:rPr lang="zh-CN" altLang="en-US" sz="2400" b="1" dirty="0">
                    <a:latin typeface="+mj-ea"/>
                    <a:ea typeface="+mj-ea"/>
                  </a:rPr>
                  <a:t>。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其余系数称为高频傅里叶系数</a:t>
                </a:r>
                <a:r>
                  <a:rPr lang="zh-CN" altLang="en-US" sz="2400" b="1" dirty="0">
                    <a:latin typeface="+mj-ea"/>
                    <a:ea typeface="+mj-ea"/>
                  </a:rPr>
                  <a:t>。低频系数表达了函数的区域总和。高频系数则在不同程度刻画函数的变化情况。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27DB73-F9D3-4B4F-88EE-807F6E5E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698967"/>
                <a:ext cx="8712968" cy="3483261"/>
              </a:xfrm>
              <a:prstGeom prst="rect">
                <a:avLst/>
              </a:prstGeom>
              <a:blipFill>
                <a:blip r:embed="rId2"/>
                <a:stretch>
                  <a:fillRect l="-1050" t="-1401" r="-4619" b="-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C703FDB-CDD7-41BA-B4E8-174A1A15C6EA}"/>
              </a:ext>
            </a:extLst>
          </p:cNvPr>
          <p:cNvSpPr/>
          <p:nvPr/>
        </p:nvSpPr>
        <p:spPr>
          <a:xfrm>
            <a:off x="311802" y="4203500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fft2(X)</a:t>
            </a:r>
            <a:r>
              <a:rPr lang="zh-CN" altLang="en-US" sz="2400" b="1" dirty="0">
                <a:latin typeface="+mj-ea"/>
                <a:ea typeface="+mj-ea"/>
              </a:rPr>
              <a:t>可计算出矩阵或图像</a:t>
            </a:r>
            <a:r>
              <a:rPr lang="en-US" altLang="zh-CN" sz="2400" b="1" dirty="0">
                <a:latin typeface="+mj-ea"/>
                <a:ea typeface="+mj-ea"/>
              </a:rPr>
              <a:t>X</a:t>
            </a:r>
            <a:r>
              <a:rPr lang="zh-CN" altLang="en-US" sz="2400" b="1" dirty="0">
                <a:latin typeface="+mj-ea"/>
                <a:ea typeface="+mj-ea"/>
              </a:rPr>
              <a:t>的二维离散傅里叶变换</a:t>
            </a:r>
            <a:endParaRPr lang="en-US" altLang="zh-CN" sz="24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24A657F-8954-425F-97F1-EE1180475DC2}"/>
                  </a:ext>
                </a:extLst>
              </p:cNvPr>
              <p:cNvSpPr/>
              <p:nvPr/>
            </p:nvSpPr>
            <p:spPr>
              <a:xfrm>
                <a:off x="311802" y="4665165"/>
                <a:ext cx="8712968" cy="2360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离散傅里叶逆变换定义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𝝅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,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对应函数</a:t>
                </a:r>
                <a:r>
                  <a:rPr lang="en-US" altLang="zh-CN" sz="2400" b="1" dirty="0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ifft2(Y)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24A657F-8954-425F-97F1-EE1180475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4665165"/>
                <a:ext cx="8712968" cy="2360774"/>
              </a:xfrm>
              <a:prstGeom prst="rect">
                <a:avLst/>
              </a:prstGeom>
              <a:blipFill>
                <a:blip r:embed="rId3"/>
                <a:stretch>
                  <a:fillRect l="-630" t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7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二维离散傅里叶变换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03FDB-CDD7-41BA-B4E8-174A1A15C6EA}"/>
              </a:ext>
            </a:extLst>
          </p:cNvPr>
          <p:cNvSpPr/>
          <p:nvPr/>
        </p:nvSpPr>
        <p:spPr>
          <a:xfrm>
            <a:off x="311802" y="836712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对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Cameraman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图像进行二维傅里叶变换，模的最大值必为低频值，除左上角外，大值多位于四个角落。因此可以使用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fftshift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来平移傅里叶变换函数将大值置于中部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552E4A-3F8E-40C1-BBB7-B81EC93298BE}"/>
              </a:ext>
            </a:extLst>
          </p:cNvPr>
          <p:cNvSpPr/>
          <p:nvPr/>
        </p:nvSpPr>
        <p:spPr>
          <a:xfrm>
            <a:off x="140910" y="2009258"/>
            <a:ext cx="90547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clear,close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 all;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A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('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cameraman.tif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');%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自带的图像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FA = fft2(A);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subplot(1,2,1),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(abs(FA),[0,1e4]),title('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原始傅里叶变换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FAS 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fftshift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(FA);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本身不改变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FA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的值，只是进行一个水平与竖直方向的平移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subplot(1,2,2),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imshow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(abs(FAS),[0,1e4]),title('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平移傅里叶变换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');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这里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1e4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并不是变换的最大模，只是为了能够尽量反映傅里叶系数模的对比度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0BF17F-6468-4008-889E-B639343B5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2886421"/>
            <a:ext cx="6984776" cy="52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二维离散傅里叶变换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703FDB-CDD7-41BA-B4E8-174A1A15C6EA}"/>
              </a:ext>
            </a:extLst>
          </p:cNvPr>
          <p:cNvSpPr/>
          <p:nvPr/>
        </p:nvSpPr>
        <p:spPr>
          <a:xfrm>
            <a:off x="311802" y="836712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傅里叶变换对于自然图像往往不具有稀疏性。对于小块亮度函数，其频谱线会集中在坐标轴，并且保持旋转不变性。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1F0769-5855-4829-A488-0A1542B263E7}"/>
              </a:ext>
            </a:extLst>
          </p:cNvPr>
          <p:cNvSpPr/>
          <p:nvPr/>
        </p:nvSpPr>
        <p:spPr>
          <a:xfrm>
            <a:off x="324876" y="1685886"/>
            <a:ext cx="85676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f=zeros(900,900);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f(351:648,476:525)=1;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subplot(221);imshow(f,[])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;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title('原始图像');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F=fftshift(fft2(f));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subplot(222);imshow(log(1+abs(F)),[])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log(1+abs(F))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进行合理比例变化，保证图谱清晰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title('原始图像的频谱');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f=imrotate(f,45,'bilinear','crop'); 	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对其进行旋转，双线性，如果出格则裁剪掉的算法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subplot(223)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,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imshow(f,[])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title('图像正向旋转45度')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Fc=fftshift(fft2(f));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subplot(224);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imshow(log(1+abs(Fc)),[])</a:t>
            </a:r>
          </a:p>
          <a:p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</a:rPr>
              <a:t>title('旋转后图像的频谱')</a:t>
            </a:r>
          </a:p>
        </p:txBody>
      </p:sp>
    </p:spTree>
    <p:extLst>
      <p:ext uri="{BB962C8B-B14F-4D97-AF65-F5344CB8AC3E}">
        <p14:creationId xmlns:p14="http://schemas.microsoft.com/office/powerpoint/2010/main" val="105352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二维离散傅里叶变换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BFCE12-8605-477E-B236-A84C7D19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2696"/>
            <a:ext cx="8693980" cy="65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6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二维离散余弦变换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27DB73-F9D3-4B4F-88EE-807F6E5EA5BF}"/>
                  </a:ext>
                </a:extLst>
              </p:cNvPr>
              <p:cNvSpPr/>
              <p:nvPr/>
            </p:nvSpPr>
            <p:spPr>
              <a:xfrm>
                <a:off x="204160" y="764704"/>
                <a:ext cx="8905540" cy="4482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二维离散余弦变换与二维离散傅里叶变换类似，但不同点为余弦变换是实变换，并且更贴近于真实图像的频谱分析需求（因为真实图像在二维空间往往并不具有周期性），定义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:</a:t>
                </a: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𝑪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𝒖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𝒗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𝒂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𝒖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𝒃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𝒗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𝒚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=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</m:sup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func>
                        <m:func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sz="20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𝒖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𝒎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𝒗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。其中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𝒂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𝒖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𝒎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𝒖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𝒃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特别的当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𝒖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𝒗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)=(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𝑪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𝒎𝒏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称为离</a:t>
                </a:r>
                <a:r>
                  <a:rPr lang="zh-CN" altLang="en-US" sz="2400" b="1" dirty="0">
                    <a:latin typeface="+mj-ea"/>
                    <a:ea typeface="+mj-ea"/>
                  </a:rPr>
                  <a:t>散余弦变换的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低频系数</a:t>
                </a:r>
                <a:r>
                  <a:rPr lang="zh-CN" altLang="en-US" sz="2400" b="1" dirty="0">
                    <a:latin typeface="+mj-ea"/>
                    <a:ea typeface="+mj-ea"/>
                  </a:rPr>
                  <a:t>。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其余系数称为高频余弦系数</a:t>
                </a:r>
                <a:r>
                  <a:rPr lang="zh-CN" altLang="en-US" sz="2400" b="1" dirty="0">
                    <a:latin typeface="+mj-ea"/>
                    <a:ea typeface="+mj-ea"/>
                  </a:rPr>
                  <a:t>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27DB73-F9D3-4B4F-88EE-807F6E5EA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60" y="764704"/>
                <a:ext cx="8905540" cy="4482253"/>
              </a:xfrm>
              <a:prstGeom prst="rect">
                <a:avLst/>
              </a:prstGeom>
              <a:blipFill>
                <a:blip r:embed="rId2"/>
                <a:stretch>
                  <a:fillRect l="-1027" t="-1087" b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C703FDB-CDD7-41BA-B4E8-174A1A15C6EA}"/>
              </a:ext>
            </a:extLst>
          </p:cNvPr>
          <p:cNvSpPr/>
          <p:nvPr/>
        </p:nvSpPr>
        <p:spPr>
          <a:xfrm>
            <a:off x="204160" y="547216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dct2(X)</a:t>
            </a:r>
            <a:r>
              <a:rPr lang="zh-CN" altLang="en-US" sz="2400" b="1" dirty="0">
                <a:latin typeface="+mj-ea"/>
                <a:ea typeface="+mj-ea"/>
              </a:rPr>
              <a:t>可计算出矩阵或图像</a:t>
            </a:r>
            <a:r>
              <a:rPr lang="en-US" altLang="zh-CN" sz="2400" b="1" dirty="0">
                <a:latin typeface="+mj-ea"/>
                <a:ea typeface="+mj-ea"/>
              </a:rPr>
              <a:t>X</a:t>
            </a:r>
            <a:r>
              <a:rPr lang="zh-CN" altLang="en-US" sz="2400" b="1" dirty="0">
                <a:latin typeface="+mj-ea"/>
                <a:ea typeface="+mj-ea"/>
              </a:rPr>
              <a:t>的二维离散余弦变换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BB37F4-B54F-4CBC-AFB2-26A0F322A1E5}"/>
              </a:ext>
            </a:extLst>
          </p:cNvPr>
          <p:cNvSpPr/>
          <p:nvPr/>
        </p:nvSpPr>
        <p:spPr>
          <a:xfrm>
            <a:off x="204160" y="6093296"/>
            <a:ext cx="8905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离散余弦逆变换可以类似定义，其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对应函数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idct2(Y)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67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分片二维离散频谱变换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EA9B2-8602-4E24-9772-E6B5F5B7F2B9}"/>
              </a:ext>
            </a:extLst>
          </p:cNvPr>
          <p:cNvSpPr/>
          <p:nvPr/>
        </p:nvSpPr>
        <p:spPr>
          <a:xfrm>
            <a:off x="204160" y="836712"/>
            <a:ext cx="89055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实际的自然图像，大都在整体区域上不满足恒为常值，也不满足具有周期纹理状的统一分布。但是往往在局部分片上满足相应形式，因此，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分片傅里叶变换或分片余弦变换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就有了很大的存在和利用价值。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具体细节请同学课下自行了解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A952C3-55BD-4B2F-A889-619469A7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96" y="2436307"/>
            <a:ext cx="4121467" cy="41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图像恢复问题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图像去高斯噪声问题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EA9B2-8602-4E24-9772-E6B5F5B7F2B9}"/>
              </a:ext>
            </a:extLst>
          </p:cNvPr>
          <p:cNvSpPr/>
          <p:nvPr/>
        </p:nvSpPr>
        <p:spPr>
          <a:xfrm>
            <a:off x="204160" y="836712"/>
            <a:ext cx="89055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与信号去噪问题相似，图像去噪问题即图像对应的目标函数受到了一些未知的退化变换，得到了一幅带有噪点的不准确图像。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去噪问题即利用图像的内在性质与噪声分布的特点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，完成目标清晰图像的估计与获取的过程。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240637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imnoise</a:t>
            </a:r>
            <a:r>
              <a:rPr lang="zh-CN" altLang="en-US" sz="2400" b="1" dirty="0">
                <a:latin typeface="+mj-ea"/>
                <a:ea typeface="+mj-ea"/>
              </a:rPr>
              <a:t>可生成各种类型的带有各种噪声的图像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A04178-9C60-4A2D-B37D-B6F38310331C}"/>
              </a:ext>
            </a:extLst>
          </p:cNvPr>
          <p:cNvSpPr/>
          <p:nvPr/>
        </p:nvSpPr>
        <p:spPr>
          <a:xfrm>
            <a:off x="204160" y="2868037"/>
            <a:ext cx="895360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 =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imnoise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(A,'gaussian',0,0.05);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对图像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添加高斯噪声，均值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，方差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0.05*(255^2),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与个人生成随机矩阵计算相比，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imnoise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可以自动将结果化为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2A2BBC-B2AA-493E-BF80-780061A8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56152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B7A1FC-AAC1-4DDE-A5DA-FCD108E69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16" y="4156152"/>
            <a:ext cx="2438400" cy="2438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59AE98-6B5A-4B77-AAA0-795600A05A03}"/>
              </a:ext>
            </a:extLst>
          </p:cNvPr>
          <p:cNvSpPr txBox="1"/>
          <p:nvPr/>
        </p:nvSpPr>
        <p:spPr>
          <a:xfrm>
            <a:off x="3131840" y="517529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原始图像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5B2E7A-875A-4203-8D64-9B94731FE1E2}"/>
              </a:ext>
            </a:extLst>
          </p:cNvPr>
          <p:cNvSpPr txBox="1"/>
          <p:nvPr/>
        </p:nvSpPr>
        <p:spPr>
          <a:xfrm>
            <a:off x="7452320" y="5175297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带噪图像</a:t>
            </a:r>
          </a:p>
        </p:txBody>
      </p:sp>
    </p:spTree>
    <p:extLst>
      <p:ext uri="{BB962C8B-B14F-4D97-AF65-F5344CB8AC3E}">
        <p14:creationId xmlns:p14="http://schemas.microsoft.com/office/powerpoint/2010/main" val="287642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9336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高斯噪声去噪最直接的方法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均值滤波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0EA9B2-8602-4E24-9772-E6B5F5B7F2B9}"/>
              </a:ext>
            </a:extLst>
          </p:cNvPr>
          <p:cNvSpPr/>
          <p:nvPr/>
        </p:nvSpPr>
        <p:spPr>
          <a:xfrm>
            <a:off x="185674" y="678244"/>
            <a:ext cx="8905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最简单也最直接的二维图像高斯噪声的去噪方法即为均值滤波方法，对应的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函数为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imfilter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。用法形如：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2A2BBC-B2AA-493E-BF80-780061A8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944351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B7A1FC-AAC1-4DDE-A5DA-FCD108E69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43893"/>
            <a:ext cx="2438400" cy="2438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59AE98-6B5A-4B77-AAA0-795600A05A03}"/>
              </a:ext>
            </a:extLst>
          </p:cNvPr>
          <p:cNvSpPr txBox="1"/>
          <p:nvPr/>
        </p:nvSpPr>
        <p:spPr>
          <a:xfrm>
            <a:off x="934228" y="6393613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原始图像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5B2E7A-875A-4203-8D64-9B94731FE1E2}"/>
              </a:ext>
            </a:extLst>
          </p:cNvPr>
          <p:cNvSpPr txBox="1"/>
          <p:nvPr/>
        </p:nvSpPr>
        <p:spPr>
          <a:xfrm>
            <a:off x="3923928" y="6382293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带噪图像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4D62EF-69BC-46FC-A439-C948D0274B8C}"/>
              </a:ext>
            </a:extLst>
          </p:cNvPr>
          <p:cNvSpPr/>
          <p:nvPr/>
        </p:nvSpPr>
        <p:spPr>
          <a:xfrm>
            <a:off x="185674" y="1488596"/>
            <a:ext cx="87726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1/25 * ones(5)</a:t>
            </a:r>
            <a:endParaRPr lang="en-US" altLang="zh-CN" sz="2400" b="1" dirty="0">
              <a:solidFill>
                <a:prstClr val="black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 =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imfilter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(B,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,'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symmetric','same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');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设立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25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点均值滤波的方法，即以每个像素为中心，周围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5X5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的范围的均值代替原有的含有噪声的图像函数值，这个和一元信号去噪使用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函数的原理基本相同。对称边界条件，滤波时并不翻转滤波矩阵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filt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对应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’same’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，否则为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’conv’)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E0651-DB82-481E-A580-E47E04B87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943893"/>
            <a:ext cx="2438400" cy="2438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1C958C-D0DC-4FEC-A61C-BC2CF6247680}"/>
              </a:ext>
            </a:extLst>
          </p:cNvPr>
          <p:cNvSpPr txBox="1"/>
          <p:nvPr/>
        </p:nvSpPr>
        <p:spPr>
          <a:xfrm>
            <a:off x="6838884" y="637255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恢复图像</a:t>
            </a:r>
          </a:p>
        </p:txBody>
      </p:sp>
    </p:spTree>
    <p:extLst>
      <p:ext uri="{BB962C8B-B14F-4D97-AF65-F5344CB8AC3E}">
        <p14:creationId xmlns:p14="http://schemas.microsoft.com/office/powerpoint/2010/main" val="26175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恢复结果的衡量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峰值信噪比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(PSNR)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EA7DA0-F6F7-448B-901B-BD8CE263C912}"/>
                  </a:ext>
                </a:extLst>
              </p:cNvPr>
              <p:cNvSpPr/>
              <p:nvPr/>
            </p:nvSpPr>
            <p:spPr>
              <a:xfrm>
                <a:off x="204160" y="943732"/>
                <a:ext cx="8712968" cy="2854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除了直接通过肉眼观察图像质量外，基于图像函数误差定义的峰值信噪比，可以对图像的恢复质量进行数值上的分析。峰值信噪比的定义（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8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位无符号整型）为：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𝟏𝟎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幼圆" panose="02010509060101010101" pitchFamily="49" charset="-122"/>
                        </a:rPr>
                        <m:t>⋅</m:t>
                      </m:r>
                      <m:func>
                        <m:func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255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⋅</m:t>
                              </m:r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总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点数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∑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𝑦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幼圆" panose="02010509060101010101" pitchFamily="49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幼圆" panose="02010509060101010101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可以注意到，峰值信噪比的值往往大于信噪比，仅取决于图像函数的绝对误差。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9EA7DA0-F6F7-448B-901B-BD8CE263C9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60" y="943732"/>
                <a:ext cx="8712968" cy="2854499"/>
              </a:xfrm>
              <a:prstGeom prst="rect">
                <a:avLst/>
              </a:prstGeom>
              <a:blipFill>
                <a:blip r:embed="rId2"/>
                <a:stretch>
                  <a:fillRect l="-1049" t="-1709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0A04178-9C60-4A2D-B37D-B6F38310331C}"/>
              </a:ext>
            </a:extLst>
          </p:cNvPr>
          <p:cNvSpPr/>
          <p:nvPr/>
        </p:nvSpPr>
        <p:spPr>
          <a:xfrm>
            <a:off x="204160" y="3818858"/>
            <a:ext cx="8953607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(B,A)			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注意真实图像在后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	= 13.8864,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带有噪声的图像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值较低，单位分贝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dB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(C,A)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	= 21.0560,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均值滤波确实减小了误差，提高了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</a:p>
        </p:txBody>
      </p:sp>
    </p:spTree>
    <p:extLst>
      <p:ext uri="{BB962C8B-B14F-4D97-AF65-F5344CB8AC3E}">
        <p14:creationId xmlns:p14="http://schemas.microsoft.com/office/powerpoint/2010/main" val="27716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2" action="ppaction://hlinkfile"/>
              </a:rPr>
              <a:t>椒盐噪声与图像填充问题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943732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椒盐噪声，即随机选择图像中的若干像点，将他们的值变为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（黑椒点）或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255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（白盐点），使其与真实值无关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A04178-9C60-4A2D-B37D-B6F38310331C}"/>
              </a:ext>
            </a:extLst>
          </p:cNvPr>
          <p:cNvSpPr/>
          <p:nvPr/>
        </p:nvSpPr>
        <p:spPr>
          <a:xfrm>
            <a:off x="204160" y="1817232"/>
            <a:ext cx="895360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B =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imnoise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A,'salt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&amp; pepper',0.1);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10%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随机的像点转化为非黑即白的椒盐噪声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88C7E-92E8-4BB6-8090-DC0A506C3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49" y="2810247"/>
            <a:ext cx="3735984" cy="373598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113D37-7AED-4D82-9FAB-DFF7D5227FD0}"/>
              </a:ext>
            </a:extLst>
          </p:cNvPr>
          <p:cNvSpPr/>
          <p:nvPr/>
        </p:nvSpPr>
        <p:spPr>
          <a:xfrm>
            <a:off x="204160" y="2796336"/>
            <a:ext cx="4799888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(B==0) | (B==255);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椒盐噪声所在位置的直接检测方法。这些信息被认定为是无效的，需要通过其他位置的灰度值来恢复这些被破坏的灰度值。因此椒盐噪声去噪本质上是一种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图像填充问题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估计完全未知元素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6F31F8-9525-4700-A572-536FAC3A5926}"/>
              </a:ext>
            </a:extLst>
          </p:cNvPr>
          <p:cNvSpPr/>
          <p:nvPr/>
        </p:nvSpPr>
        <p:spPr>
          <a:xfrm>
            <a:off x="135181" y="5805264"/>
            <a:ext cx="4937845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sum(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(:))/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numel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0.1000,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噪点比例检测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F527E88-1C8E-4325-9BA7-C97146202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" y="2348880"/>
            <a:ext cx="4033292" cy="4033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彩色数字图像与矩阵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/>
              <p:nvPr/>
            </p:nvSpPr>
            <p:spPr>
              <a:xfrm>
                <a:off x="323527" y="908720"/>
                <a:ext cx="833919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彩色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图像最为常用的存储模式为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RGB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存储模式，即彩色图像的红、绿、蓝三种颜色分别对应一种亮度（灰度）值。记为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𝒚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𝒛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𝑴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𝒚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𝑵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𝒛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∈{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𝟐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𝟑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}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529D6-9E81-4CA2-924A-3389827E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908720"/>
                <a:ext cx="8339199" cy="1200329"/>
              </a:xfrm>
              <a:prstGeom prst="rect">
                <a:avLst/>
              </a:prstGeom>
              <a:blipFill>
                <a:blip r:embed="rId4"/>
                <a:stretch>
                  <a:fillRect l="-658" t="-4061" r="-365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AA04953-46C6-4908-8ADE-52B64695D473}"/>
              </a:ext>
            </a:extLst>
          </p:cNvPr>
          <p:cNvCxnSpPr>
            <a:stCxn id="6" idx="3"/>
          </p:cNvCxnSpPr>
          <p:nvPr/>
        </p:nvCxnSpPr>
        <p:spPr>
          <a:xfrm flipV="1">
            <a:off x="4458145" y="2780928"/>
            <a:ext cx="1079276" cy="1584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6D41941-0229-4ED8-9B0D-84CC4C28F15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458145" y="4365526"/>
            <a:ext cx="10792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5F1127-D2E3-4664-828F-6D749E1858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458145" y="4365526"/>
            <a:ext cx="1079276" cy="1583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9638A0F-4BB7-4511-8467-529C45016433}"/>
                  </a:ext>
                </a:extLst>
              </p:cNvPr>
              <p:cNvSpPr txBox="1"/>
              <p:nvPr/>
            </p:nvSpPr>
            <p:spPr>
              <a:xfrm>
                <a:off x="4666459" y="3111562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9638A0F-4BB7-4511-8467-529C4501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459" y="3111562"/>
                <a:ext cx="43204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9A0C634-97BE-40C8-83AE-A0EEFC4A0DEB}"/>
                  </a:ext>
                </a:extLst>
              </p:cNvPr>
              <p:cNvSpPr txBox="1"/>
              <p:nvPr/>
            </p:nvSpPr>
            <p:spPr>
              <a:xfrm>
                <a:off x="4882483" y="3903861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9A0C634-97BE-40C8-83AE-A0EEFC4A0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83" y="3903861"/>
                <a:ext cx="4320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EF3FB20-784C-4914-96A0-0FC9CC9B2B90}"/>
                  </a:ext>
                </a:extLst>
              </p:cNvPr>
              <p:cNvSpPr txBox="1"/>
              <p:nvPr/>
            </p:nvSpPr>
            <p:spPr>
              <a:xfrm>
                <a:off x="4882483" y="4713575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EF3FB20-784C-4914-96A0-0FC9CC9B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83" y="4713575"/>
                <a:ext cx="432048" cy="461665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313E4859-8A13-4F3C-9F5F-E80E22193D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92" y="2109049"/>
            <a:ext cx="1673884" cy="167388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3BFF0C1-710A-4CF1-A7FB-F2AE49D55872}"/>
              </a:ext>
            </a:extLst>
          </p:cNvPr>
          <p:cNvSpPr txBox="1"/>
          <p:nvPr/>
        </p:nvSpPr>
        <p:spPr>
          <a:xfrm>
            <a:off x="7467906" y="1864703"/>
            <a:ext cx="14965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这里仅设定绿蓝通道值为</a:t>
            </a:r>
            <a:r>
              <a:rPr lang="en-US" altLang="zh-CN" b="1" dirty="0">
                <a:solidFill>
                  <a:srgbClr val="FF0000"/>
                </a:solidFill>
                <a:latin typeface="+mj-ea"/>
                <a:ea typeface="+mj-ea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，红色通道值不变。事实上红色分量应为灰度图像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4A8C0A5-471F-4990-B05C-436A97375D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69" y="3723364"/>
            <a:ext cx="1673884" cy="167388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1B4048C-FD73-47B1-86FE-E16956F93C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38869" y="5219293"/>
            <a:ext cx="1673884" cy="167388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53496D9-C7AC-4B6E-A4C9-4500E508F0A6}"/>
              </a:ext>
            </a:extLst>
          </p:cNvPr>
          <p:cNvSpPr txBox="1"/>
          <p:nvPr/>
        </p:nvSpPr>
        <p:spPr>
          <a:xfrm>
            <a:off x="7467906" y="4327342"/>
            <a:ext cx="14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+mj-ea"/>
                <a:ea typeface="+mj-ea"/>
              </a:rPr>
              <a:t>绿色通道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C4D6777-30D9-47F6-80FF-E18C5B86E43E}"/>
              </a:ext>
            </a:extLst>
          </p:cNvPr>
          <p:cNvSpPr txBox="1"/>
          <p:nvPr/>
        </p:nvSpPr>
        <p:spPr>
          <a:xfrm>
            <a:off x="7467906" y="5764614"/>
            <a:ext cx="149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蓝色通道</a:t>
            </a:r>
          </a:p>
        </p:txBody>
      </p:sp>
    </p:spTree>
    <p:extLst>
      <p:ext uri="{BB962C8B-B14F-4D97-AF65-F5344CB8AC3E}">
        <p14:creationId xmlns:p14="http://schemas.microsoft.com/office/powerpoint/2010/main" val="32724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椒盐噪声的简单恢复方法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中值滤波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890404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因为椒盐噪声噪点周围，我们认为绝大多数的信息是准确的，因此可以在噪点周围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3X3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5X5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的范围内取灰度值的中位数来估计噪点的灰度，可以削弱信息缺失的影响。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A04178-9C60-4A2D-B37D-B6F38310331C}"/>
              </a:ext>
            </a:extLst>
          </p:cNvPr>
          <p:cNvSpPr/>
          <p:nvPr/>
        </p:nvSpPr>
        <p:spPr>
          <a:xfrm>
            <a:off x="204160" y="2160731"/>
            <a:ext cx="895360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C = medfilt2(B,[3 3]);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%3X3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的中值滤波，即一个像点上下左右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3X3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区域内取中位数估计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4FB385-31C2-4AED-AF40-374896CEC7AC}"/>
              </a:ext>
            </a:extLst>
          </p:cNvPr>
          <p:cNvSpPr/>
          <p:nvPr/>
        </p:nvSpPr>
        <p:spPr>
          <a:xfrm>
            <a:off x="204160" y="3138670"/>
            <a:ext cx="487189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(B,A)		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15.0481 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(C,A)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	= 25.8709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C(~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 = B(~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未填充区域应取消滤波效果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psnr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(C,A)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ans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	= 33.4267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AA344A-3E55-4BF0-BAFF-1C3E9979D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36" y="3049180"/>
            <a:ext cx="3518520" cy="35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图像区域填充问题与逐步填充的思想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862621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图像有时候会整块的丢失或不再需要（如部分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PS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或美图软件中的擦除笔功能），此问题本质上也是一个图像填充问题，需要利用已知或未擦除区域对剩余区域进行估计。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0EB20-EE25-469F-A31F-18A44ECF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93947"/>
            <a:ext cx="3621525" cy="3621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F95FF47-3BDA-4F30-B97F-FC055FCAAAE1}"/>
              </a:ext>
            </a:extLst>
          </p:cNvPr>
          <p:cNvSpPr/>
          <p:nvPr/>
        </p:nvSpPr>
        <p:spPr>
          <a:xfrm>
            <a:off x="215516" y="2062950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反复进行中值滤波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，真实值会渐渐渗透到填充区域内部，从而达到图像填充的理想效果。滤波半径尽量大一些（如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11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D79FE7-D51B-49F8-A0D9-4E82F596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893946"/>
            <a:ext cx="3621525" cy="36215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DEF1BC-ACA6-425C-A51B-5917158E88C0}"/>
              </a:ext>
            </a:extLst>
          </p:cNvPr>
          <p:cNvSpPr txBox="1"/>
          <p:nvPr/>
        </p:nvSpPr>
        <p:spPr>
          <a:xfrm>
            <a:off x="5220072" y="306322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次滤波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C966F1F-BB6C-4DAB-8549-00EAB268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893945"/>
            <a:ext cx="3621525" cy="36215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B6E49F7-2EDD-4764-A339-6ADF425DEA1E}"/>
              </a:ext>
            </a:extLst>
          </p:cNvPr>
          <p:cNvSpPr txBox="1"/>
          <p:nvPr/>
        </p:nvSpPr>
        <p:spPr>
          <a:xfrm>
            <a:off x="5220072" y="308445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30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次滤波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9775955-033D-4E00-8498-B869E825A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4" y="2908581"/>
            <a:ext cx="3621527" cy="36215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9872152-FC57-480C-9825-6F5DB94EDEF6}"/>
              </a:ext>
            </a:extLst>
          </p:cNvPr>
          <p:cNvSpPr txBox="1"/>
          <p:nvPr/>
        </p:nvSpPr>
        <p:spPr>
          <a:xfrm>
            <a:off x="5200619" y="31056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50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次滤波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E4F9787-BBF6-4A22-8ACB-0636DB0C65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4" y="2850019"/>
            <a:ext cx="3640979" cy="364097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AB3CF3B-B0A3-4A7C-A266-78509507A5F7}"/>
              </a:ext>
            </a:extLst>
          </p:cNvPr>
          <p:cNvSpPr txBox="1"/>
          <p:nvPr/>
        </p:nvSpPr>
        <p:spPr>
          <a:xfrm>
            <a:off x="5174528" y="30507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70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次滤波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D70646A-2691-4BA7-B595-C5FC837A2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4" y="2869574"/>
            <a:ext cx="3640979" cy="364097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A99E851-0E53-42AF-AF53-5B32E192FA93}"/>
              </a:ext>
            </a:extLst>
          </p:cNvPr>
          <p:cNvSpPr txBox="1"/>
          <p:nvPr/>
        </p:nvSpPr>
        <p:spPr>
          <a:xfrm>
            <a:off x="5155150" y="302873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次滤波</a:t>
            </a:r>
          </a:p>
        </p:txBody>
      </p:sp>
    </p:spTree>
    <p:extLst>
      <p:ext uri="{BB962C8B-B14F-4D97-AF65-F5344CB8AC3E}">
        <p14:creationId xmlns:p14="http://schemas.microsoft.com/office/powerpoint/2010/main" val="415674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9" grpId="0"/>
      <p:bldP spid="20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图像模糊的退化模型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本质上是卷积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862621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('XX.png');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fspecial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('disk',10);	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对焦不准模糊核，半径为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imfilter(A,kernel,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replicate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复制型边界条件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,PSNR=21.05dB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06BA2C-BE3D-4AE0-9601-B8A3FFF8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1844824"/>
            <a:ext cx="6156176" cy="4617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2803D7-7B11-4D3B-9317-8FDB7512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44" y="1844824"/>
            <a:ext cx="61584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图像模糊的退化模型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移动模糊核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862621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('XX.png');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fspecial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('motion',15,90);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向上平移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格的移动模糊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imfilter(A,kernel,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replicate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复制型边界条件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,PSNR=23.67dB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54EFB-ADD4-40C5-823D-AF4D61650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0" y="1844824"/>
            <a:ext cx="61584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0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图像模糊的退化模型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周期型边界条件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204160" y="862621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imread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('XX.png');</a:t>
            </a:r>
          </a:p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fspecial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('disk',10);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对焦不准模糊核，半径为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imfilter(A,kernel,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pt-BR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周期型边界条件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,PSNR=20.79dB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479DD-717B-4448-BEA3-954296177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0" y="1844824"/>
            <a:ext cx="61584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54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的图像反卷积函数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deconvreg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311802" y="910704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deconvreg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B,kernel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复制型边界恢复效果很差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,PSNR=7.79dB</a:t>
            </a:r>
            <a:endParaRPr lang="en-US" altLang="zh-CN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deconvreg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C,kernel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周期型则几乎完全恢复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,PSNR=28.94dB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11F8BF-B9B1-46D9-B375-AB470338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48648"/>
            <a:ext cx="6158400" cy="461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2CBD9D-390C-4B72-A9F6-5364796A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01" y="1748648"/>
            <a:ext cx="61584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52596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的盲反卷积函数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deconvblind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EA7DA0-F6F7-448B-901B-BD8CE263C912}"/>
              </a:ext>
            </a:extLst>
          </p:cNvPr>
          <p:cNvSpPr/>
          <p:nvPr/>
        </p:nvSpPr>
        <p:spPr>
          <a:xfrm>
            <a:off x="311802" y="862621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= 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deconvblind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B,kernel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为初值，即使与真实的模糊核有差距，边界条件也有一些差距，仍可恢复到勉强的水平。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PSNR=22.05dB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0B4BA8-3027-414B-AEF0-282BC40F4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00" y="1785951"/>
            <a:ext cx="6158400" cy="46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7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14" y="-270343"/>
            <a:ext cx="8596412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期末电子版作业（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27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日前交）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84526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作业请于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26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日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23:59:59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或以前提交到电子邮箱 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hlinkClick r:id="rId3"/>
              </a:rPr>
              <a:t>sysumatlab@163.com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5882B-C59C-4E6A-9576-29469D8FCEA9}"/>
              </a:ext>
            </a:extLst>
          </p:cNvPr>
          <p:cNvSpPr/>
          <p:nvPr/>
        </p:nvSpPr>
        <p:spPr>
          <a:xfrm>
            <a:off x="217848" y="1844824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邮件标题格式：“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；李嘉；周二班；期末作业”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2B24ED-E66A-40F6-879C-4579C863812A}"/>
              </a:ext>
            </a:extLst>
          </p:cNvPr>
          <p:cNvSpPr/>
          <p:nvPr/>
        </p:nvSpPr>
        <p:spPr>
          <a:xfrm>
            <a:off x="205718" y="2595378"/>
            <a:ext cx="84386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请将所有题目的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方法设计（如果有）、代码、结果图像、误差分析结果，</a:t>
            </a:r>
            <a:r>
              <a:rPr lang="zh-CN" altLang="en-US" sz="2400" b="1" dirty="0">
                <a:latin typeface="+mj-ea"/>
                <a:ea typeface="+mj-ea"/>
              </a:rPr>
              <a:t>放于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同一个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pdf(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推荐使用）文件</a:t>
            </a:r>
            <a:r>
              <a:rPr lang="zh-CN" altLang="en-US" sz="2400" b="1" dirty="0">
                <a:latin typeface="+mj-ea"/>
                <a:ea typeface="+mj-ea"/>
              </a:rPr>
              <a:t>内（</a:t>
            </a:r>
            <a:r>
              <a:rPr lang="en-US" altLang="zh-CN" sz="2400" b="1" dirty="0">
                <a:latin typeface="+mj-ea"/>
                <a:ea typeface="+mj-ea"/>
              </a:rPr>
              <a:t>doc</a:t>
            </a:r>
            <a:r>
              <a:rPr lang="zh-CN" altLang="en-US" sz="2400" b="1" dirty="0">
                <a:latin typeface="+mj-ea"/>
                <a:ea typeface="+mj-ea"/>
              </a:rPr>
              <a:t>或</a:t>
            </a:r>
            <a:r>
              <a:rPr lang="en-US" altLang="zh-CN" sz="2400" b="1" dirty="0">
                <a:latin typeface="+mj-ea"/>
                <a:ea typeface="+mj-ea"/>
              </a:rPr>
              <a:t>docx</a:t>
            </a:r>
            <a:r>
              <a:rPr lang="zh-CN" altLang="en-US" sz="2400" b="1" dirty="0">
                <a:latin typeface="+mj-ea"/>
                <a:ea typeface="+mj-ea"/>
              </a:rPr>
              <a:t>也可）。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因为本次作业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Q2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包括一个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文件，所以可以将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pdf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文件与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文件一同打包为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zip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</a:t>
            </a:r>
            <a:r>
              <a:rPr lang="en-US" altLang="zh-CN" sz="2400" b="1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rar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文件放置于附件。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分两个文件做附件也可以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72A6C9-3817-4188-849E-D0093D7C5B01}"/>
              </a:ext>
            </a:extLst>
          </p:cNvPr>
          <p:cNvSpPr/>
          <p:nvPr/>
        </p:nvSpPr>
        <p:spPr>
          <a:xfrm>
            <a:off x="216056" y="4642092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期末作业无选做题，满分为</a:t>
            </a:r>
            <a:r>
              <a:rPr lang="en-US" altLang="zh-CN" sz="2400" b="1" dirty="0">
                <a:latin typeface="+mj-ea"/>
                <a:ea typeface="+mj-ea"/>
              </a:rPr>
              <a:t>5</a:t>
            </a:r>
            <a:r>
              <a:rPr lang="zh-CN" altLang="en-US" sz="2400" b="1" dirty="0">
                <a:latin typeface="+mj-ea"/>
                <a:ea typeface="+mj-ea"/>
              </a:rPr>
              <a:t>分，请同学们尽能尽兴完成之。本次作业所有同学将通过邮件收到评语与平时成绩列表。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E9C669-695B-4D4B-B0DF-7DB6762DBD86}"/>
              </a:ext>
            </a:extLst>
          </p:cNvPr>
          <p:cNvSpPr/>
          <p:nvPr/>
        </p:nvSpPr>
        <p:spPr>
          <a:xfrm>
            <a:off x="224177" y="5597233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请勿抄袭，一经发现，最终总评不超过</a:t>
            </a:r>
            <a:r>
              <a:rPr lang="en-US" altLang="zh-CN" sz="2400" b="1" dirty="0">
                <a:latin typeface="+mj-ea"/>
                <a:ea typeface="+mj-ea"/>
              </a:rPr>
              <a:t>80</a:t>
            </a:r>
            <a:r>
              <a:rPr lang="zh-CN" altLang="en-US" sz="2400" b="1" dirty="0">
                <a:latin typeface="+mj-ea"/>
                <a:ea typeface="+mj-ea"/>
              </a:rPr>
              <a:t>。两次抄袭等于挂科。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73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0343"/>
            <a:ext cx="8438666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期末电子版作业（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27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日前交）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896728"/>
            <a:ext cx="87987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Q1. 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请读入彩色数字图像文件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QMQ1.png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（特朗普黑底照片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使用图片查看器看可能是白底）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尝试抠取图像中颜色为纯黑色的部分，并将其分别更改为：纯白色、纯红色、纯蓝色。进而为特朗普设计出白红蓝三种底色的照片。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512CD9-F5D4-4C3D-A0A1-F3A60CD4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36" y="2204864"/>
            <a:ext cx="6552728" cy="49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0343"/>
            <a:ext cx="8438666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期末电子版作业（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27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日前交）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E42F719-11EE-4C0A-A3B3-F70B5EA18EA8}"/>
              </a:ext>
            </a:extLst>
          </p:cNvPr>
          <p:cNvSpPr/>
          <p:nvPr/>
        </p:nvSpPr>
        <p:spPr>
          <a:xfrm>
            <a:off x="251520" y="980728"/>
            <a:ext cx="879870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Q2.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涉及的知识可以提前查看下次课件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制作：通过阅读和理解课程提供的一个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制作和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读取的简单代码。完成任意一个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的制作。（嘉哥另提供两个聊天表情底板）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可以是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数学绘图所形成的动画效果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，可以是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聊天表情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（内容需要健康、积极向上，可娱乐），也可以是你自己设计或思考的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其他任何动画效果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首先必须能够被正常打开，图得能动，可以在期末作业文档中提供代码和必要解释。并将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作为附件包含在作业中。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）该题的评分取决于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GIF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的清晰、流畅、复杂度。对于一些娱乐向设计亦会考虑其趣味性。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033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数字图像的信息获取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323527" y="908720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cs typeface="Courier New" panose="02070309020205020404" pitchFamily="49" charset="0"/>
              </a:rPr>
              <a:t>函数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info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imfinfo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filename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可获取灰度或彩色图像文件的基本信息，如假设文件名为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mcm1.png,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6B647F-9A4C-4C63-A4E9-43DDA37F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00" y="1739717"/>
            <a:ext cx="6787052" cy="45696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3C5048-278B-4A19-AB22-FF14BF5AD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99" y="1739717"/>
            <a:ext cx="5565673" cy="4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A3E8D0E-8772-4286-850E-52D866B65091}"/>
              </a:ext>
            </a:extLst>
          </p:cNvPr>
          <p:cNvSpPr txBox="1">
            <a:spLocks/>
          </p:cNvSpPr>
          <p:nvPr/>
        </p:nvSpPr>
        <p:spPr>
          <a:xfrm>
            <a:off x="179512" y="-270343"/>
            <a:ext cx="8870714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期末电子版作业（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12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27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日前交）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357208-C530-4507-80CC-524835982CA3}"/>
              </a:ext>
            </a:extLst>
          </p:cNvPr>
          <p:cNvSpPr/>
          <p:nvPr/>
        </p:nvSpPr>
        <p:spPr>
          <a:xfrm>
            <a:off x="179512" y="872657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Q3.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开放性问题，必做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）图像恢复的挑战问题：本次作业共会提供两种图像填充（细线涂画、粗线涂画），以及两种图像去模糊（模糊核已知、模糊核未知）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边界均为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replicate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条件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CCEC23-A971-42C0-9957-F66378790F09}"/>
              </a:ext>
            </a:extLst>
          </p:cNvPr>
          <p:cNvSpPr/>
          <p:nvPr/>
        </p:nvSpPr>
        <p:spPr>
          <a:xfrm>
            <a:off x="159582" y="2177042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）请尝试对上述四个例子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至少三个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进行图像恢复，图像填充的“保底方法”为反复中值滤波算法，图像反卷积的保底方法为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自带函数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deconvreg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deconvblind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F17DB-7C82-4E78-8F69-30E930E7C558}"/>
              </a:ext>
            </a:extLst>
          </p:cNvPr>
          <p:cNvSpPr/>
          <p:nvPr/>
        </p:nvSpPr>
        <p:spPr>
          <a:xfrm>
            <a:off x="179512" y="3377371"/>
            <a:ext cx="8784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）本题的分数的考量将根据题目完成度，算法新颖度（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最重要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）与质量，算法原理了解程度，算法的效果（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不是最关键的！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）综合进行考量。仅仅准确完成上述保底方法并不会得到满分，自己实现的其他方法或“从本原上自主编码”实现的相同方法未必要优于“保底方法”。注意分析结果图的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PSNR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值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6D42B2-07C8-4F37-9C5C-48C66CEBFEE2}"/>
              </a:ext>
            </a:extLst>
          </p:cNvPr>
          <p:cNvSpPr/>
          <p:nvPr/>
        </p:nvSpPr>
        <p:spPr>
          <a:xfrm>
            <a:off x="159582" y="536253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）作业的不论使用什么方法，均应包括方法的文字描述。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其他方法若参考了任何书籍、论文或网上材料，均需要指明出处。如果有原创部分可着重指出，即使巧合也无大碍。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748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861498"/>
            <a:ext cx="843866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将今天讲过的例题尝试自己键入并运行一遍，熟悉与巩固彩色图像处理最基本的色彩分量的分离与汇总，图像尺寸改变，图像裁剪等操作。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熟悉图像亮度与对比度的概念，并可以利用函数绘制图像的直方图。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充分利用期末作业与完善一些图像变换的知识，包括二维离散傅里叶变换与余弦变换，小波变换，分片频谱变换等。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4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  <a:hlinkClick r:id="rId2"/>
              </a:rPr>
              <a:t>sysumatlab@163.com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15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数字图像的读取与显示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323527" y="908720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进入图像所在的文件夹，键入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A=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imread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filename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即可获取灰度或彩色图像的信息，并且将其储存在矩阵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A707F-4712-418E-A77B-EC64EC2A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39717"/>
            <a:ext cx="1909776" cy="38100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A566C7-2003-4F84-B59F-4AEBE1BBF537}"/>
              </a:ext>
            </a:extLst>
          </p:cNvPr>
          <p:cNvSpPr/>
          <p:nvPr/>
        </p:nvSpPr>
        <p:spPr>
          <a:xfrm>
            <a:off x="323526" y="2141022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(A)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可以弹出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Figure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并显示图像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7DD59-B462-4A6B-9E4B-15EEABC5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622989"/>
            <a:ext cx="3810028" cy="395290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017F11D-F2D8-4C76-967E-1A6E2B76EB42}"/>
              </a:ext>
            </a:extLst>
          </p:cNvPr>
          <p:cNvSpPr/>
          <p:nvPr/>
        </p:nvSpPr>
        <p:spPr>
          <a:xfrm>
            <a:off x="323525" y="2690404"/>
            <a:ext cx="4248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数字图像的默认储存格式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并不适合进行数值计算。在进行数值计算时，矩阵往往被自动转化成双精度型。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因此图示前往往将矩阵强制转换为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型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EAA1A5-92F0-44F6-B63C-300C36F1B3DF}"/>
              </a:ext>
            </a:extLst>
          </p:cNvPr>
          <p:cNvSpPr/>
          <p:nvPr/>
        </p:nvSpPr>
        <p:spPr>
          <a:xfrm>
            <a:off x="323524" y="4998728"/>
            <a:ext cx="4464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对双精度型矩阵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直接使用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默认最小值为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0,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最大值为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0~255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双精度图像可标准化图示如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(A/255)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0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彩色图像的通道分离与图像存储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323524" y="908720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对于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格式的彩色图像矩阵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B=A(:,:,1)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即可提取彩色图像的红色通道值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其中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将以二维矩阵的形式存储表示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F8CEF-64E4-4988-98C8-4A904091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22401"/>
            <a:ext cx="2462231" cy="58579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6513D7-BCB8-43ED-9C0D-0FF25AF7C7B8}"/>
              </a:ext>
            </a:extLst>
          </p:cNvPr>
          <p:cNvSpPr/>
          <p:nvPr/>
        </p:nvSpPr>
        <p:spPr>
          <a:xfrm>
            <a:off x="323523" y="2490877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mshow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(B)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，将会得到对应红色通道的灰度图像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456675-90ED-40E3-9624-5E6336DE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952542"/>
            <a:ext cx="3525401" cy="36576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4CD1B7-724E-4766-8027-AD87C00B752E}"/>
              </a:ext>
            </a:extLst>
          </p:cNvPr>
          <p:cNvSpPr/>
          <p:nvPr/>
        </p:nvSpPr>
        <p:spPr>
          <a:xfrm>
            <a:off x="323523" y="3153020"/>
            <a:ext cx="4824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同理，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A(:,:,2)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A(:,:,3)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可以得到彩色图像的绿、蓝分量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492F528-F7BB-4D38-A108-749B2BE16D24}"/>
              </a:ext>
            </a:extLst>
          </p:cNvPr>
          <p:cNvSpPr/>
          <p:nvPr/>
        </p:nvSpPr>
        <p:spPr>
          <a:xfrm>
            <a:off x="323523" y="3984017"/>
            <a:ext cx="48245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C=rgb2gray(A),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可以根据彩色图像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的整体亮度均匀的转化为灰度图像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029AE5-DA39-4F75-A8C9-3DC36F9CD92C}"/>
              </a:ext>
            </a:extLst>
          </p:cNvPr>
          <p:cNvSpPr/>
          <p:nvPr/>
        </p:nvSpPr>
        <p:spPr>
          <a:xfrm>
            <a:off x="329582" y="5157192"/>
            <a:ext cx="50345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imwrite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(A,'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file_name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')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可以将任何的灰度或彩色图像矩阵存入对应文件名。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注意：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double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型矩阵存储时范围为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0~1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彩色图像的颜色编码更换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323524" y="1052736"/>
            <a:ext cx="8339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格式是大多数彩色图像的存储格式，按照红、绿、蓝三种颜色分别存储一张灰度图像。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另一种非常流行的颜色模型为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HSV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模型，分为色调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(Hue),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饱和度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(Saturation)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以及明度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(Value)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三种信息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69120D-49B3-4993-9B2A-D8986B4EFC76}"/>
              </a:ext>
            </a:extLst>
          </p:cNvPr>
          <p:cNvSpPr/>
          <p:nvPr/>
        </p:nvSpPr>
        <p:spPr>
          <a:xfrm>
            <a:off x="320035" y="2622396"/>
            <a:ext cx="8339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 = rgb2hsv(A)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，可以将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模型的矩阵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化为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hsv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型的矩阵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B,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C=hsv2rgb(B)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可以完成逆变换。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若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uint8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型的数据，则会自动转为双精度型并除以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255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，再进行对应的色彩空间变换。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HSV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的指标范围均为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0~1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BA2D66-3899-499B-A7FC-A15D9B22E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6" y="4192056"/>
            <a:ext cx="3860694" cy="21787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C56E12-DD87-4FC2-B316-FDC90F09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072403"/>
            <a:ext cx="3314853" cy="28181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8D59D1-CF99-4CCA-88AD-8FDD18DB5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90772"/>
            <a:ext cx="2118393" cy="21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数字图像的缩小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323527" y="908720"/>
            <a:ext cx="833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RGB=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imread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('peppers.png');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可以打开一幅彩椒图片，注意到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MATLAB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已经内嵌包含了这幅图像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，即使当前文件夹没有这张图片文件，也不会报错。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1DC11B-FD55-4FA8-81C6-489B76BADF7B}"/>
              </a:ext>
            </a:extLst>
          </p:cNvPr>
          <p:cNvSpPr/>
          <p:nvPr/>
        </p:nvSpPr>
        <p:spPr>
          <a:xfrm>
            <a:off x="323527" y="2086907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显示原始的彩色图像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FB81E-2DC8-44F5-B72B-508D4A75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20888"/>
            <a:ext cx="3511013" cy="2436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C7FA3F4-68E6-4ACB-9ACB-4E8377611985}"/>
              </a:ext>
            </a:extLst>
          </p:cNvPr>
          <p:cNvSpPr/>
          <p:nvPr/>
        </p:nvSpPr>
        <p:spPr>
          <a:xfrm>
            <a:off x="323926" y="4302892"/>
            <a:ext cx="864056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RGB2 = 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imresize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(RGB,[192,256]);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图像长宽减半</a:t>
            </a:r>
            <a:endParaRPr lang="en-US" altLang="zh-CN" sz="2400" b="1" dirty="0">
              <a:solidFill>
                <a:srgbClr val="00B05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(RGB2)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显示缩小后的彩色图像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E0F39B-83D4-4257-995B-CFB35EEA3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386" y="5261174"/>
            <a:ext cx="2398613" cy="1592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10F0DC-1820-4A65-845C-62E0CB965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981" y="3163789"/>
            <a:ext cx="3166295" cy="2135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699BAD-34C9-42DE-8B8E-2764C0CCD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977" y="5651322"/>
            <a:ext cx="3302959" cy="2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数字图像的放大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2529D6-9E81-4CA2-924A-3389827E80B9}"/>
              </a:ext>
            </a:extLst>
          </p:cNvPr>
          <p:cNvSpPr/>
          <p:nvPr/>
        </p:nvSpPr>
        <p:spPr>
          <a:xfrm>
            <a:off x="82889" y="836712"/>
            <a:ext cx="89536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RGB3=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imresize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(RGB,[1000,NaN]);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等比例放大</a:t>
            </a:r>
            <a:endParaRPr lang="en-US" altLang="zh-CN" sz="2400" b="1" dirty="0">
              <a:solidFill>
                <a:srgbClr val="0070C0"/>
              </a:solidFill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imshow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(RGB3)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默认使用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双三次插值</a:t>
            </a:r>
            <a:r>
              <a:rPr lang="zh-CN" altLang="en-US" sz="2400" b="1" dirty="0">
                <a:solidFill>
                  <a:srgbClr val="00B05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的方法获取更大的图像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幼圆" panose="02010509060101010101" pitchFamily="49" charset="-122"/>
              <a:cs typeface="Courier New" panose="020703090202050204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5C9C02-13C0-4B6E-ADAC-1DA0351DA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70" y="2060848"/>
            <a:ext cx="7082860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8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11435</TotalTime>
  <Words>4292</Words>
  <Application>Microsoft Office PowerPoint</Application>
  <PresentationFormat>全屏显示(4:3)</PresentationFormat>
  <Paragraphs>310</Paragraphs>
  <Slides>42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幼圆</vt:lpstr>
      <vt:lpstr>Arial Narrow</vt:lpstr>
      <vt:lpstr>Franklin Gothic Medium</vt:lpstr>
      <vt:lpstr>Cambria Math</vt:lpstr>
      <vt:lpstr>Wingdings</vt:lpstr>
      <vt:lpstr>Franklin Gothic Book</vt:lpstr>
      <vt:lpstr>Calibri</vt:lpstr>
      <vt:lpstr>微软雅黑</vt:lpstr>
      <vt:lpstr>Courier New</vt:lpstr>
      <vt:lpstr>Arial</vt:lpstr>
      <vt:lpstr>Perpetua</vt:lpstr>
      <vt:lpstr>Wingdings 2</vt:lpstr>
      <vt:lpstr>极目远眺</vt:lpstr>
      <vt:lpstr>Equity</vt:lpstr>
      <vt:lpstr>暗香扑面</vt:lpstr>
      <vt:lpstr>数学实验与数学软件 </vt:lpstr>
      <vt:lpstr>灰度数字图像与矩阵</vt:lpstr>
      <vt:lpstr>彩色数字图像与矩阵</vt:lpstr>
      <vt:lpstr>数字图像的信息获取</vt:lpstr>
      <vt:lpstr>数字图像的读取与显示</vt:lpstr>
      <vt:lpstr>彩色图像的通道分离与图像存储</vt:lpstr>
      <vt:lpstr>彩色图像的颜色编码更换</vt:lpstr>
      <vt:lpstr>数字图像的缩小</vt:lpstr>
      <vt:lpstr>数字图像的放大</vt:lpstr>
      <vt:lpstr>数字图像的裁剪</vt:lpstr>
      <vt:lpstr>数字图像映射到曲面</vt:lpstr>
      <vt:lpstr>数字图像的亮度</vt:lpstr>
      <vt:lpstr>数字图像的对比度</vt:lpstr>
      <vt:lpstr>图像的直方图显示与均衡化</vt:lpstr>
      <vt:lpstr>图像的直方图显示与均衡化</vt:lpstr>
      <vt:lpstr>图像的背景提取与计算（了解）</vt:lpstr>
      <vt:lpstr>图像的背景提取与计算（了解）</vt:lpstr>
      <vt:lpstr>图像的前景抠图与背景更换（了解）</vt:lpstr>
      <vt:lpstr>图像的前景抠图与背景更换（了解）</vt:lpstr>
      <vt:lpstr>二维离散傅里叶变换</vt:lpstr>
      <vt:lpstr>二维离散傅里叶变换</vt:lpstr>
      <vt:lpstr>二维离散傅里叶变换</vt:lpstr>
      <vt:lpstr>二维离散傅里叶变换</vt:lpstr>
      <vt:lpstr>二维离散余弦变换</vt:lpstr>
      <vt:lpstr>分片二维离散频谱变换</vt:lpstr>
      <vt:lpstr>图像恢复问题-图像去高斯噪声问题</vt:lpstr>
      <vt:lpstr>高斯噪声去噪最直接的方法-均值滤波</vt:lpstr>
      <vt:lpstr>恢复结果的衡量-峰值信噪比(PSNR)</vt:lpstr>
      <vt:lpstr>椒盐噪声与图像填充问题</vt:lpstr>
      <vt:lpstr>椒盐噪声的简单恢复方法-中值滤波</vt:lpstr>
      <vt:lpstr>图像区域填充问题与逐步填充的思想</vt:lpstr>
      <vt:lpstr>图像模糊的退化模型-本质上是卷积</vt:lpstr>
      <vt:lpstr>图像模糊的退化模型-移动模糊核</vt:lpstr>
      <vt:lpstr>图像模糊的退化模型-周期型边界条件</vt:lpstr>
      <vt:lpstr>MATLAB的图像反卷积函数-deconvreg</vt:lpstr>
      <vt:lpstr>MATLAB的盲反卷积函数-deconvblind</vt:lpstr>
      <vt:lpstr>期末电子版作业（12月27日前交）</vt:lpstr>
      <vt:lpstr>期末电子版作业（12月27日前交）</vt:lpstr>
      <vt:lpstr>期末电子版作业（12月27日前交）</vt:lpstr>
      <vt:lpstr>PowerPoint 演示文稿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JIA LI</cp:lastModifiedBy>
  <cp:revision>1017</cp:revision>
  <dcterms:created xsi:type="dcterms:W3CDTF">2014-07-04T06:51:09Z</dcterms:created>
  <dcterms:modified xsi:type="dcterms:W3CDTF">2019-12-10T03:55:07Z</dcterms:modified>
</cp:coreProperties>
</file>